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45E68-A74B-4B25-A6CF-5608009D4B09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DBED3-8F19-4B0F-B32D-559FD9C9F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16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 defTabSz="925513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 defTabSz="925513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 defTabSz="925513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 defTabSz="925513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defTabSz="925513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defTabSz="925513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defTabSz="925513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defTabSz="925513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fld id="{62FF3A27-A7E1-4C47-9E7E-398E47C07414}" type="slidenum">
              <a:rPr lang="en-US" altLang="en-US" sz="1200" b="0">
                <a:solidFill>
                  <a:schemeClr val="tx1"/>
                </a:solidFill>
              </a:rPr>
              <a:pPr/>
              <a:t>1</a:t>
            </a:fld>
            <a:endParaRPr lang="en-US" altLang="en-US" sz="1200" b="0">
              <a:solidFill>
                <a:schemeClr val="tx1"/>
              </a:solidFill>
            </a:endParaRPr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61950" y="700088"/>
            <a:ext cx="6137275" cy="3452812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94200"/>
            <a:ext cx="5029200" cy="3890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i="1" smtClean="0"/>
              <a:t>This view of the roadmap is best for business audiences to demonstrate three-year alignment with business goals.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b="1" smtClean="0"/>
              <a:t>Discussion Guidance:</a:t>
            </a:r>
          </a:p>
          <a:p>
            <a:pPr eaLnBrk="1" hangingPunct="1"/>
            <a:r>
              <a:rPr lang="en-AU" altLang="en-US" smtClean="0"/>
              <a:t>This high-level roadmap shows how major IT projects are connected to broad strategic goals. This is meant to capture initiatives linked to major business goals, not as a repository of all tactical project work.  Use this roadmap to show business partners the broad horizon of IT work and linkages to objectives. 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b="1" smtClean="0"/>
              <a:t>Instructions:</a:t>
            </a:r>
          </a:p>
          <a:p>
            <a:pPr eaLnBrk="1" hangingPunct="1"/>
            <a:r>
              <a:rPr lang="en-US" altLang="en-US" smtClean="0"/>
              <a:t>Use the cascade tool to design initiatives that will enable IT to deliver needed capabilities for the business</a:t>
            </a:r>
          </a:p>
          <a:p>
            <a:pPr eaLnBrk="1" hangingPunct="1"/>
            <a:r>
              <a:rPr lang="en-US" altLang="en-US" smtClean="0"/>
              <a:t>After prioritization of IT initiatives resources, map out multi-year roadmap for technology project by strategic objective. 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b="1" smtClean="0"/>
              <a:t>Related EAEC Resources:</a:t>
            </a:r>
          </a:p>
          <a:p>
            <a:pPr eaLnBrk="1" hangingPunct="1"/>
            <a:r>
              <a:rPr lang="en-US" altLang="en-US" smtClean="0"/>
              <a:t>For an example of another technology roadmap, see: Fidelity Investments</a:t>
            </a:r>
          </a:p>
          <a:p>
            <a:pPr eaLnBrk="1" hangingPunct="1"/>
            <a:r>
              <a:rPr lang="en-US" altLang="en-US" smtClean="0"/>
              <a:t>https://www.eaec.executiveboard.com/Members/Events/EventReplayAbstract.aspx?cid=100047046</a:t>
            </a:r>
          </a:p>
          <a:p>
            <a:pPr eaLnBrk="1" hangingPunct="1"/>
            <a:r>
              <a:rPr lang="en-US" altLang="en-US" smtClean="0"/>
              <a:t>Also see: Aligning the Portfolio with Business Strategy - The Gillette Approach</a:t>
            </a:r>
          </a:p>
          <a:p>
            <a:pPr eaLnBrk="1" hangingPunct="1"/>
            <a:r>
              <a:rPr lang="en-US" altLang="en-US" smtClean="0"/>
              <a:t>https://www.eaec.executiveboard.com/Members/Events/EventReplayAbstract.aspx?cid=100064512&amp;fs=1&amp;q=Gillette&amp;program=&amp;ds=1 </a:t>
            </a:r>
          </a:p>
          <a:p>
            <a:pPr eaLnBrk="1" hangingPunct="1"/>
            <a:r>
              <a:rPr lang="en-US" altLang="en-US" smtClean="0"/>
              <a:t>For alternate template for this roadmap, please see the appendix at page 22. </a:t>
            </a:r>
          </a:p>
        </p:txBody>
      </p:sp>
    </p:spTree>
    <p:extLst>
      <p:ext uri="{BB962C8B-B14F-4D97-AF65-F5344CB8AC3E}">
        <p14:creationId xmlns:p14="http://schemas.microsoft.com/office/powerpoint/2010/main" val="1149912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72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4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82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40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6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4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7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3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429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1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04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0DDD-838B-428E-98B0-7FEED8528B1D}" type="datetimeFigureOut">
              <a:rPr lang="en-US" smtClean="0"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13E2C-AFA8-4AAA-A218-34C1A578D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070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fld id="{BBC05B1B-881A-4477-B6D3-4F4F670CD415}" type="slidenum">
              <a:rPr lang="en-US" altLang="en-US" sz="900" b="0">
                <a:solidFill>
                  <a:schemeClr val="tx1"/>
                </a:solidFill>
              </a:rPr>
              <a:pPr/>
              <a:t>1</a:t>
            </a:fld>
            <a:endParaRPr lang="en-US" altLang="en-US" sz="1400" b="0">
              <a:solidFill>
                <a:schemeClr val="tx1"/>
              </a:solidFill>
            </a:endParaRPr>
          </a:p>
        </p:txBody>
      </p:sp>
      <p:sp>
        <p:nvSpPr>
          <p:cNvPr id="21507" name="Line 852"/>
          <p:cNvSpPr>
            <a:spLocks noChangeShapeType="1"/>
          </p:cNvSpPr>
          <p:nvPr/>
        </p:nvSpPr>
        <p:spPr bwMode="auto">
          <a:xfrm flipH="1">
            <a:off x="8380414" y="1362075"/>
            <a:ext cx="1587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8" name="Line 851"/>
          <p:cNvSpPr>
            <a:spLocks noChangeShapeType="1"/>
          </p:cNvSpPr>
          <p:nvPr/>
        </p:nvSpPr>
        <p:spPr bwMode="auto">
          <a:xfrm>
            <a:off x="7315201" y="1362075"/>
            <a:ext cx="11113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850"/>
          <p:cNvSpPr>
            <a:spLocks noChangeShapeType="1"/>
          </p:cNvSpPr>
          <p:nvPr/>
        </p:nvSpPr>
        <p:spPr bwMode="auto">
          <a:xfrm>
            <a:off x="6313488" y="1362075"/>
            <a:ext cx="11112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849"/>
          <p:cNvSpPr>
            <a:spLocks noChangeShapeType="1"/>
          </p:cNvSpPr>
          <p:nvPr/>
        </p:nvSpPr>
        <p:spPr bwMode="auto">
          <a:xfrm>
            <a:off x="5322888" y="1362075"/>
            <a:ext cx="11112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Line 848"/>
          <p:cNvSpPr>
            <a:spLocks noChangeShapeType="1"/>
          </p:cNvSpPr>
          <p:nvPr/>
        </p:nvSpPr>
        <p:spPr bwMode="auto">
          <a:xfrm flipH="1">
            <a:off x="4246564" y="1362075"/>
            <a:ext cx="20637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847"/>
          <p:cNvSpPr>
            <a:spLocks noChangeShapeType="1"/>
          </p:cNvSpPr>
          <p:nvPr/>
        </p:nvSpPr>
        <p:spPr bwMode="auto">
          <a:xfrm flipH="1">
            <a:off x="3200400" y="1362075"/>
            <a:ext cx="20638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Rectangle 3"/>
          <p:cNvSpPr>
            <a:spLocks noChangeArrowheads="1"/>
          </p:cNvSpPr>
          <p:nvPr/>
        </p:nvSpPr>
        <p:spPr bwMode="auto">
          <a:xfrm>
            <a:off x="4789488" y="1587500"/>
            <a:ext cx="103505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endParaRPr lang="en-AU" altLang="en-US" b="0">
              <a:solidFill>
                <a:schemeClr val="tx1"/>
              </a:solidFill>
            </a:endParaRPr>
          </a:p>
        </p:txBody>
      </p:sp>
      <p:sp>
        <p:nvSpPr>
          <p:cNvPr id="21514" name="Rectangle 5"/>
          <p:cNvSpPr>
            <a:spLocks noChangeArrowheads="1"/>
          </p:cNvSpPr>
          <p:nvPr/>
        </p:nvSpPr>
        <p:spPr bwMode="auto">
          <a:xfrm>
            <a:off x="5824538" y="1587500"/>
            <a:ext cx="103505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endParaRPr lang="en-AU" altLang="en-US" b="0">
              <a:solidFill>
                <a:schemeClr val="tx1"/>
              </a:solidFill>
            </a:endParaRPr>
          </a:p>
        </p:txBody>
      </p:sp>
      <p:sp>
        <p:nvSpPr>
          <p:cNvPr id="21515" name="Rectangle 8"/>
          <p:cNvSpPr>
            <a:spLocks noChangeArrowheads="1"/>
          </p:cNvSpPr>
          <p:nvPr/>
        </p:nvSpPr>
        <p:spPr bwMode="auto">
          <a:xfrm>
            <a:off x="7894638" y="1587500"/>
            <a:ext cx="103505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endParaRPr lang="en-AU" altLang="en-US" b="0">
              <a:solidFill>
                <a:schemeClr val="tx1"/>
              </a:solidFill>
            </a:endParaRPr>
          </a:p>
        </p:txBody>
      </p:sp>
      <p:sp>
        <p:nvSpPr>
          <p:cNvPr id="21516" name="Rectangle 9"/>
          <p:cNvSpPr>
            <a:spLocks noChangeArrowheads="1"/>
          </p:cNvSpPr>
          <p:nvPr/>
        </p:nvSpPr>
        <p:spPr bwMode="auto">
          <a:xfrm>
            <a:off x="6859588" y="1587500"/>
            <a:ext cx="103505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endParaRPr lang="en-AU" altLang="en-US" b="0">
              <a:solidFill>
                <a:schemeClr val="tx1"/>
              </a:solidFill>
            </a:endParaRPr>
          </a:p>
        </p:txBody>
      </p:sp>
      <p:sp>
        <p:nvSpPr>
          <p:cNvPr id="21517" name="Rectangle 10"/>
          <p:cNvSpPr>
            <a:spLocks noChangeArrowheads="1"/>
          </p:cNvSpPr>
          <p:nvPr/>
        </p:nvSpPr>
        <p:spPr bwMode="auto">
          <a:xfrm>
            <a:off x="3754438" y="1587500"/>
            <a:ext cx="103505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endParaRPr lang="en-AU" altLang="en-US" b="0">
              <a:solidFill>
                <a:schemeClr val="tx1"/>
              </a:solidFill>
            </a:endParaRPr>
          </a:p>
        </p:txBody>
      </p:sp>
      <p:sp>
        <p:nvSpPr>
          <p:cNvPr id="21518" name="Rectangle 11"/>
          <p:cNvSpPr>
            <a:spLocks noChangeArrowheads="1"/>
          </p:cNvSpPr>
          <p:nvPr/>
        </p:nvSpPr>
        <p:spPr bwMode="auto">
          <a:xfrm>
            <a:off x="2719388" y="1587500"/>
            <a:ext cx="103505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endParaRPr lang="en-AU" altLang="en-US" b="0">
              <a:solidFill>
                <a:schemeClr val="tx1"/>
              </a:solidFill>
            </a:endParaRPr>
          </a:p>
        </p:txBody>
      </p:sp>
      <p:sp>
        <p:nvSpPr>
          <p:cNvPr id="21519" name="Rectangle 13"/>
          <p:cNvSpPr>
            <a:spLocks noChangeArrowheads="1"/>
          </p:cNvSpPr>
          <p:nvPr/>
        </p:nvSpPr>
        <p:spPr bwMode="auto">
          <a:xfrm>
            <a:off x="7894638" y="1371600"/>
            <a:ext cx="1035050" cy="215900"/>
          </a:xfrm>
          <a:prstGeom prst="rect">
            <a:avLst/>
          </a:pr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en-AU" altLang="en-US" sz="1200"/>
              <a:t>H1 FY2011</a:t>
            </a:r>
            <a:endParaRPr lang="en-US" altLang="en-US" sz="1200"/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2719388" y="1371601"/>
            <a:ext cx="6196012" cy="219075"/>
          </a:xfrm>
          <a:prstGeom prst="rect">
            <a:avLst/>
          </a:pr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US" altLang="en-US" sz="1200"/>
              <a:t>Q1         Q2      Q3       Q4       Q1         Q2       Q3      Q4       Q1        Q2        Q3      Q4    </a:t>
            </a:r>
          </a:p>
        </p:txBody>
      </p:sp>
      <p:sp>
        <p:nvSpPr>
          <p:cNvPr id="21521" name="Line 21"/>
          <p:cNvSpPr>
            <a:spLocks noChangeShapeType="1"/>
          </p:cNvSpPr>
          <p:nvPr/>
        </p:nvSpPr>
        <p:spPr bwMode="auto">
          <a:xfrm flipH="1">
            <a:off x="3733800" y="1371600"/>
            <a:ext cx="20638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22"/>
          <p:cNvSpPr>
            <a:spLocks noChangeShapeType="1"/>
          </p:cNvSpPr>
          <p:nvPr/>
        </p:nvSpPr>
        <p:spPr bwMode="auto">
          <a:xfrm>
            <a:off x="4789488" y="1371600"/>
            <a:ext cx="11112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23"/>
          <p:cNvSpPr>
            <a:spLocks noChangeShapeType="1"/>
          </p:cNvSpPr>
          <p:nvPr/>
        </p:nvSpPr>
        <p:spPr bwMode="auto">
          <a:xfrm>
            <a:off x="7924800" y="1371600"/>
            <a:ext cx="0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24"/>
          <p:cNvSpPr>
            <a:spLocks noChangeShapeType="1"/>
          </p:cNvSpPr>
          <p:nvPr/>
        </p:nvSpPr>
        <p:spPr bwMode="auto">
          <a:xfrm flipH="1">
            <a:off x="8915400" y="1371600"/>
            <a:ext cx="14288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Line 26"/>
          <p:cNvSpPr>
            <a:spLocks noChangeShapeType="1"/>
          </p:cNvSpPr>
          <p:nvPr/>
        </p:nvSpPr>
        <p:spPr bwMode="auto">
          <a:xfrm flipH="1">
            <a:off x="6781800" y="1371600"/>
            <a:ext cx="1588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Line 27"/>
          <p:cNvSpPr>
            <a:spLocks noChangeShapeType="1"/>
          </p:cNvSpPr>
          <p:nvPr/>
        </p:nvSpPr>
        <p:spPr bwMode="auto">
          <a:xfrm>
            <a:off x="5824538" y="1371600"/>
            <a:ext cx="42862" cy="5029200"/>
          </a:xfrm>
          <a:prstGeom prst="line">
            <a:avLst/>
          </a:prstGeom>
          <a:noFill/>
          <a:ln w="12700">
            <a:solidFill>
              <a:srgbClr val="5F5F5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Text Box 29"/>
          <p:cNvSpPr txBox="1">
            <a:spLocks noChangeArrowheads="1"/>
          </p:cNvSpPr>
          <p:nvPr/>
        </p:nvSpPr>
        <p:spPr bwMode="auto">
          <a:xfrm>
            <a:off x="1676401" y="5781290"/>
            <a:ext cx="7461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0" rIns="36000" bIns="0" anchor="ctr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AU" altLang="en-US">
                <a:solidFill>
                  <a:schemeClr val="tx1"/>
                </a:solidFill>
              </a:rPr>
              <a:t>Strategic Objective 3</a:t>
            </a:r>
          </a:p>
        </p:txBody>
      </p:sp>
      <p:sp>
        <p:nvSpPr>
          <p:cNvPr id="21528" name="Text Box 33"/>
          <p:cNvSpPr txBox="1">
            <a:spLocks noChangeArrowheads="1"/>
          </p:cNvSpPr>
          <p:nvPr/>
        </p:nvSpPr>
        <p:spPr bwMode="auto">
          <a:xfrm>
            <a:off x="1524001" y="2484052"/>
            <a:ext cx="8921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0" rIns="36000" bIns="0" anchor="ctr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AU" altLang="en-US">
                <a:solidFill>
                  <a:schemeClr val="tx1"/>
                </a:solidFill>
              </a:rPr>
              <a:t>Strategic Objective 1</a:t>
            </a:r>
          </a:p>
        </p:txBody>
      </p:sp>
      <p:sp>
        <p:nvSpPr>
          <p:cNvPr id="21529" name="Text Box 34"/>
          <p:cNvSpPr txBox="1">
            <a:spLocks noChangeArrowheads="1"/>
          </p:cNvSpPr>
          <p:nvPr/>
        </p:nvSpPr>
        <p:spPr bwMode="auto">
          <a:xfrm>
            <a:off x="1631951" y="4384290"/>
            <a:ext cx="7842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0" rIns="36000" bIns="0" anchor="ctr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AU" altLang="en-US">
                <a:solidFill>
                  <a:schemeClr val="tx1"/>
                </a:solidFill>
              </a:rPr>
              <a:t>Strategic Objective 2</a:t>
            </a:r>
          </a:p>
        </p:txBody>
      </p:sp>
      <p:sp>
        <p:nvSpPr>
          <p:cNvPr id="21530" name="AutoShape 35"/>
          <p:cNvSpPr>
            <a:spLocks/>
          </p:cNvSpPr>
          <p:nvPr/>
        </p:nvSpPr>
        <p:spPr bwMode="auto">
          <a:xfrm>
            <a:off x="2505075" y="1649414"/>
            <a:ext cx="134938" cy="1944687"/>
          </a:xfrm>
          <a:prstGeom prst="leftBrace">
            <a:avLst>
              <a:gd name="adj1" fmla="val 12009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31" name="AutoShape 36"/>
          <p:cNvSpPr>
            <a:spLocks/>
          </p:cNvSpPr>
          <p:nvPr/>
        </p:nvSpPr>
        <p:spPr bwMode="auto">
          <a:xfrm>
            <a:off x="2508250" y="3810000"/>
            <a:ext cx="71438" cy="1524000"/>
          </a:xfrm>
          <a:prstGeom prst="leftBrace">
            <a:avLst>
              <a:gd name="adj1" fmla="val 17777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32" name="AutoShape 40"/>
          <p:cNvSpPr>
            <a:spLocks/>
          </p:cNvSpPr>
          <p:nvPr/>
        </p:nvSpPr>
        <p:spPr bwMode="auto">
          <a:xfrm>
            <a:off x="2505076" y="5410200"/>
            <a:ext cx="74613" cy="990600"/>
          </a:xfrm>
          <a:prstGeom prst="leftBrace">
            <a:avLst>
              <a:gd name="adj1" fmla="val 11063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33" name="Rectangle 53"/>
          <p:cNvSpPr>
            <a:spLocks noChangeArrowheads="1"/>
          </p:cNvSpPr>
          <p:nvPr/>
        </p:nvSpPr>
        <p:spPr bwMode="auto">
          <a:xfrm>
            <a:off x="2719388" y="1649413"/>
            <a:ext cx="2081212" cy="2159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34" name="Rectangle 55"/>
          <p:cNvSpPr>
            <a:spLocks noChangeArrowheads="1"/>
          </p:cNvSpPr>
          <p:nvPr/>
        </p:nvSpPr>
        <p:spPr bwMode="auto">
          <a:xfrm>
            <a:off x="1524001" y="260350"/>
            <a:ext cx="5916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tabLst>
                <a:tab pos="1028700" algn="l"/>
              </a:tabLs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tabLst>
                <a:tab pos="1028700" algn="l"/>
              </a:tabLs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tabLst>
                <a:tab pos="1028700" algn="l"/>
              </a:tabLs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tabLst>
                <a:tab pos="1028700" algn="l"/>
              </a:tabLs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tabLst>
                <a:tab pos="1028700" algn="l"/>
              </a:tabLs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tabLst>
                <a:tab pos="1028700" algn="l"/>
              </a:tabLs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tabLst>
                <a:tab pos="1028700" algn="l"/>
              </a:tabLs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tabLst>
                <a:tab pos="1028700" algn="l"/>
              </a:tabLs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tabLst>
                <a:tab pos="1028700" algn="l"/>
              </a:tabLs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AU" altLang="en-US" sz="2400" b="0" dirty="0">
                <a:solidFill>
                  <a:schemeClr val="tx2"/>
                </a:solidFill>
              </a:rPr>
              <a:t>Three-Year </a:t>
            </a:r>
            <a:r>
              <a:rPr lang="en-AU" altLang="en-US" sz="2400" b="0" dirty="0" smtClean="0">
                <a:solidFill>
                  <a:schemeClr val="tx2"/>
                </a:solidFill>
              </a:rPr>
              <a:t>Portfolio Roadmap </a:t>
            </a:r>
            <a:endParaRPr lang="en-AU" altLang="en-US" sz="2400" b="0" dirty="0">
              <a:solidFill>
                <a:schemeClr val="tx2"/>
              </a:solidFill>
            </a:endParaRPr>
          </a:p>
        </p:txBody>
      </p:sp>
      <p:sp>
        <p:nvSpPr>
          <p:cNvPr id="21535" name="Rectangle 70"/>
          <p:cNvSpPr>
            <a:spLocks noChangeArrowheads="1"/>
          </p:cNvSpPr>
          <p:nvPr/>
        </p:nvSpPr>
        <p:spPr bwMode="auto">
          <a:xfrm>
            <a:off x="3503614" y="1938339"/>
            <a:ext cx="2039937" cy="225425"/>
          </a:xfrm>
          <a:prstGeom prst="rect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36" name="Rectangle 71"/>
          <p:cNvSpPr>
            <a:spLocks noChangeArrowheads="1"/>
          </p:cNvSpPr>
          <p:nvPr/>
        </p:nvSpPr>
        <p:spPr bwMode="auto">
          <a:xfrm>
            <a:off x="2711450" y="2216151"/>
            <a:ext cx="2039938" cy="225425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37" name="Rectangle 72">
            <a:hlinkClick r:id="" action="ppaction://noaction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4776789" y="2225675"/>
            <a:ext cx="2111375" cy="2159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38" name="Rectangle 73">
            <a:hlinkHover r:id="" action="ppaction://hlinkshowjump?jump=lastslide"/>
          </p:cNvPr>
          <p:cNvSpPr>
            <a:spLocks noChangeArrowheads="1"/>
          </p:cNvSpPr>
          <p:nvPr/>
        </p:nvSpPr>
        <p:spPr bwMode="auto">
          <a:xfrm>
            <a:off x="4295776" y="2514600"/>
            <a:ext cx="4608513" cy="215900"/>
          </a:xfrm>
          <a:prstGeom prst="rect">
            <a:avLst/>
          </a:prstGeom>
          <a:solidFill>
            <a:srgbClr val="0000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/>
              <a:t>Initiative X</a:t>
            </a:r>
          </a:p>
        </p:txBody>
      </p:sp>
      <p:sp>
        <p:nvSpPr>
          <p:cNvPr id="21539" name="Rectangle 74"/>
          <p:cNvSpPr>
            <a:spLocks noChangeArrowheads="1"/>
          </p:cNvSpPr>
          <p:nvPr/>
        </p:nvSpPr>
        <p:spPr bwMode="auto">
          <a:xfrm>
            <a:off x="4295776" y="4745038"/>
            <a:ext cx="4608513" cy="215900"/>
          </a:xfrm>
          <a:prstGeom prst="rect">
            <a:avLst/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40" name="Rectangle 75"/>
          <p:cNvSpPr>
            <a:spLocks noChangeArrowheads="1"/>
          </p:cNvSpPr>
          <p:nvPr/>
        </p:nvSpPr>
        <p:spPr bwMode="auto">
          <a:xfrm>
            <a:off x="3792539" y="2801938"/>
            <a:ext cx="2016125" cy="215900"/>
          </a:xfrm>
          <a:prstGeom prst="rect">
            <a:avLst/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41" name="Rectangle 76"/>
          <p:cNvSpPr>
            <a:spLocks noChangeArrowheads="1"/>
          </p:cNvSpPr>
          <p:nvPr/>
        </p:nvSpPr>
        <p:spPr bwMode="auto">
          <a:xfrm>
            <a:off x="5159376" y="3089275"/>
            <a:ext cx="2016125" cy="215900"/>
          </a:xfrm>
          <a:prstGeom prst="rect">
            <a:avLst/>
          </a:prstGeom>
          <a:solidFill>
            <a:srgbClr val="0000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/>
              <a:t>Initiative X</a:t>
            </a:r>
          </a:p>
        </p:txBody>
      </p:sp>
      <p:sp>
        <p:nvSpPr>
          <p:cNvPr id="21542" name="Rectangle 77"/>
          <p:cNvSpPr>
            <a:spLocks noChangeArrowheads="1"/>
          </p:cNvSpPr>
          <p:nvPr/>
        </p:nvSpPr>
        <p:spPr bwMode="auto">
          <a:xfrm>
            <a:off x="6888164" y="3378200"/>
            <a:ext cx="2016125" cy="2159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43" name="Rectangle 78">
            <a:hlinkClick r:id="" action="ppaction://noaction">
              <a:snd r:embed="rId4" name="cashreg.wav"/>
            </a:hlinkClick>
          </p:cNvPr>
          <p:cNvSpPr>
            <a:spLocks noChangeArrowheads="1"/>
          </p:cNvSpPr>
          <p:nvPr/>
        </p:nvSpPr>
        <p:spPr bwMode="auto">
          <a:xfrm>
            <a:off x="2711450" y="3881438"/>
            <a:ext cx="2089150" cy="215900"/>
          </a:xfrm>
          <a:prstGeom prst="rect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44" name="Rectangle 79"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00601" y="3881438"/>
            <a:ext cx="2016125" cy="2159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45" name="Rectangle 80"/>
          <p:cNvSpPr>
            <a:spLocks noChangeArrowheads="1"/>
          </p:cNvSpPr>
          <p:nvPr/>
        </p:nvSpPr>
        <p:spPr bwMode="auto">
          <a:xfrm>
            <a:off x="6816726" y="3881438"/>
            <a:ext cx="2087563" cy="215900"/>
          </a:xfrm>
          <a:prstGeom prst="rect">
            <a:avLst/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46" name="Rectangle 81"/>
          <p:cNvSpPr>
            <a:spLocks noChangeArrowheads="1"/>
          </p:cNvSpPr>
          <p:nvPr/>
        </p:nvSpPr>
        <p:spPr bwMode="auto">
          <a:xfrm>
            <a:off x="3792539" y="4168775"/>
            <a:ext cx="3024187" cy="215900"/>
          </a:xfrm>
          <a:prstGeom prst="rect">
            <a:avLst/>
          </a:prstGeom>
          <a:solidFill>
            <a:srgbClr val="9933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47" name="Rectangle 82"/>
          <p:cNvSpPr>
            <a:spLocks noChangeArrowheads="1"/>
          </p:cNvSpPr>
          <p:nvPr/>
        </p:nvSpPr>
        <p:spPr bwMode="auto">
          <a:xfrm>
            <a:off x="4800601" y="4457700"/>
            <a:ext cx="1008063" cy="215900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48" name="Rectangle 83"/>
          <p:cNvSpPr>
            <a:spLocks noChangeArrowheads="1"/>
          </p:cNvSpPr>
          <p:nvPr/>
        </p:nvSpPr>
        <p:spPr bwMode="auto">
          <a:xfrm>
            <a:off x="6888164" y="5105400"/>
            <a:ext cx="2016125" cy="215900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49" name="Rectangle 84"/>
          <p:cNvSpPr>
            <a:spLocks noChangeArrowheads="1"/>
          </p:cNvSpPr>
          <p:nvPr/>
        </p:nvSpPr>
        <p:spPr bwMode="auto">
          <a:xfrm>
            <a:off x="2711451" y="5465763"/>
            <a:ext cx="1008063" cy="215900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50" name="Rectangle 85"/>
          <p:cNvSpPr>
            <a:spLocks noChangeArrowheads="1"/>
          </p:cNvSpPr>
          <p:nvPr/>
        </p:nvSpPr>
        <p:spPr bwMode="auto">
          <a:xfrm>
            <a:off x="2711450" y="5754688"/>
            <a:ext cx="4679950" cy="215900"/>
          </a:xfrm>
          <a:prstGeom prst="rect">
            <a:avLst/>
          </a:prstGeom>
          <a:solidFill>
            <a:srgbClr val="0000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/>
              <a:t>Initiative X</a:t>
            </a:r>
          </a:p>
        </p:txBody>
      </p:sp>
      <p:sp>
        <p:nvSpPr>
          <p:cNvPr id="21551" name="Rectangle 86"/>
          <p:cNvSpPr>
            <a:spLocks noChangeArrowheads="1"/>
          </p:cNvSpPr>
          <p:nvPr/>
        </p:nvSpPr>
        <p:spPr bwMode="auto">
          <a:xfrm>
            <a:off x="6826250" y="6086475"/>
            <a:ext cx="2089150" cy="2159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Initiative X</a:t>
            </a:r>
          </a:p>
        </p:txBody>
      </p:sp>
      <p:sp>
        <p:nvSpPr>
          <p:cNvPr id="21552" name="Rectangle 88"/>
          <p:cNvSpPr>
            <a:spLocks noChangeArrowheads="1"/>
          </p:cNvSpPr>
          <p:nvPr/>
        </p:nvSpPr>
        <p:spPr bwMode="auto">
          <a:xfrm>
            <a:off x="2711450" y="1362075"/>
            <a:ext cx="6203950" cy="5029200"/>
          </a:xfrm>
          <a:prstGeom prst="rect">
            <a:avLst/>
          </a:prstGeom>
          <a:noFill/>
          <a:ln w="19050" algn="ctr">
            <a:solidFill>
              <a:srgbClr val="5F5F5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54" name="Rectangle 793"/>
          <p:cNvSpPr>
            <a:spLocks noChangeArrowheads="1"/>
          </p:cNvSpPr>
          <p:nvPr/>
        </p:nvSpPr>
        <p:spPr bwMode="auto">
          <a:xfrm>
            <a:off x="9296401" y="2590800"/>
            <a:ext cx="430213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000000"/>
                </a:solidFill>
              </a:rPr>
              <a:t>TCO Key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55" name="Line 794"/>
          <p:cNvSpPr>
            <a:spLocks noChangeShapeType="1"/>
          </p:cNvSpPr>
          <p:nvPr/>
        </p:nvSpPr>
        <p:spPr bwMode="auto">
          <a:xfrm>
            <a:off x="9318626" y="2741614"/>
            <a:ext cx="409575" cy="1587"/>
          </a:xfrm>
          <a:prstGeom prst="line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6" name="Rectangle 795"/>
          <p:cNvSpPr>
            <a:spLocks noChangeArrowheads="1"/>
          </p:cNvSpPr>
          <p:nvPr/>
        </p:nvSpPr>
        <p:spPr bwMode="auto">
          <a:xfrm>
            <a:off x="9048750" y="2800351"/>
            <a:ext cx="1009650" cy="104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57" name="Rectangle 796"/>
          <p:cNvSpPr>
            <a:spLocks noChangeArrowheads="1"/>
          </p:cNvSpPr>
          <p:nvPr/>
        </p:nvSpPr>
        <p:spPr bwMode="auto">
          <a:xfrm>
            <a:off x="9048750" y="2800351"/>
            <a:ext cx="1009650" cy="104775"/>
          </a:xfrm>
          <a:prstGeom prst="rect">
            <a:avLst/>
          </a:prstGeom>
          <a:noFill/>
          <a:ln w="317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58" name="Rectangle 797"/>
          <p:cNvSpPr>
            <a:spLocks noChangeArrowheads="1"/>
          </p:cNvSpPr>
          <p:nvPr/>
        </p:nvSpPr>
        <p:spPr bwMode="auto">
          <a:xfrm>
            <a:off x="9355139" y="2795589"/>
            <a:ext cx="8572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0 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59" name="Rectangle 798"/>
          <p:cNvSpPr>
            <a:spLocks noChangeArrowheads="1"/>
          </p:cNvSpPr>
          <p:nvPr/>
        </p:nvSpPr>
        <p:spPr bwMode="auto">
          <a:xfrm>
            <a:off x="9437688" y="279558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–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60" name="Rectangle 799"/>
          <p:cNvSpPr>
            <a:spLocks noChangeArrowheads="1"/>
          </p:cNvSpPr>
          <p:nvPr/>
        </p:nvSpPr>
        <p:spPr bwMode="auto">
          <a:xfrm>
            <a:off x="9518650" y="2795589"/>
            <a:ext cx="1714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500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61" name="Rectangle 800"/>
          <p:cNvSpPr>
            <a:spLocks noChangeArrowheads="1"/>
          </p:cNvSpPr>
          <p:nvPr/>
        </p:nvSpPr>
        <p:spPr bwMode="auto">
          <a:xfrm>
            <a:off x="9682163" y="2795589"/>
            <a:ext cx="6893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K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62" name="Rectangle 801"/>
          <p:cNvSpPr>
            <a:spLocks noChangeArrowheads="1"/>
          </p:cNvSpPr>
          <p:nvPr/>
        </p:nvSpPr>
        <p:spPr bwMode="auto">
          <a:xfrm>
            <a:off x="9048751" y="2932114"/>
            <a:ext cx="1000125" cy="1047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63" name="Rectangle 802"/>
          <p:cNvSpPr>
            <a:spLocks noChangeArrowheads="1"/>
          </p:cNvSpPr>
          <p:nvPr/>
        </p:nvSpPr>
        <p:spPr bwMode="auto">
          <a:xfrm>
            <a:off x="9048751" y="2932114"/>
            <a:ext cx="1000125" cy="104775"/>
          </a:xfrm>
          <a:prstGeom prst="rect">
            <a:avLst/>
          </a:prstGeom>
          <a:noFill/>
          <a:ln w="317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64" name="Rectangle 803"/>
          <p:cNvSpPr>
            <a:spLocks noChangeArrowheads="1"/>
          </p:cNvSpPr>
          <p:nvPr/>
        </p:nvSpPr>
        <p:spPr bwMode="auto">
          <a:xfrm>
            <a:off x="9272588" y="2922589"/>
            <a:ext cx="1714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500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65" name="Rectangle 804"/>
          <p:cNvSpPr>
            <a:spLocks noChangeArrowheads="1"/>
          </p:cNvSpPr>
          <p:nvPr/>
        </p:nvSpPr>
        <p:spPr bwMode="auto">
          <a:xfrm>
            <a:off x="9437688" y="2922589"/>
            <a:ext cx="97784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K 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66" name="Rectangle 805"/>
          <p:cNvSpPr>
            <a:spLocks noChangeArrowheads="1"/>
          </p:cNvSpPr>
          <p:nvPr/>
        </p:nvSpPr>
        <p:spPr bwMode="auto">
          <a:xfrm>
            <a:off x="9528175" y="292258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–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67" name="Rectangle 806"/>
          <p:cNvSpPr>
            <a:spLocks noChangeArrowheads="1"/>
          </p:cNvSpPr>
          <p:nvPr/>
        </p:nvSpPr>
        <p:spPr bwMode="auto">
          <a:xfrm>
            <a:off x="9610725" y="292258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1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68" name="Rectangle 807"/>
          <p:cNvSpPr>
            <a:spLocks noChangeArrowheads="1"/>
          </p:cNvSpPr>
          <p:nvPr/>
        </p:nvSpPr>
        <p:spPr bwMode="auto">
          <a:xfrm>
            <a:off x="9664701" y="2922589"/>
            <a:ext cx="2857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.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69" name="Rectangle 808"/>
          <p:cNvSpPr>
            <a:spLocks noChangeArrowheads="1"/>
          </p:cNvSpPr>
          <p:nvPr/>
        </p:nvSpPr>
        <p:spPr bwMode="auto">
          <a:xfrm>
            <a:off x="9691688" y="292258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0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70" name="Rectangle 809"/>
          <p:cNvSpPr>
            <a:spLocks noChangeArrowheads="1"/>
          </p:cNvSpPr>
          <p:nvPr/>
        </p:nvSpPr>
        <p:spPr bwMode="auto">
          <a:xfrm>
            <a:off x="9747250" y="2922589"/>
            <a:ext cx="84138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M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71" name="Rectangle 810"/>
          <p:cNvSpPr>
            <a:spLocks noChangeArrowheads="1"/>
          </p:cNvSpPr>
          <p:nvPr/>
        </p:nvSpPr>
        <p:spPr bwMode="auto">
          <a:xfrm>
            <a:off x="9048751" y="3059114"/>
            <a:ext cx="1000125" cy="104775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72" name="Rectangle 811"/>
          <p:cNvSpPr>
            <a:spLocks noChangeArrowheads="1"/>
          </p:cNvSpPr>
          <p:nvPr/>
        </p:nvSpPr>
        <p:spPr bwMode="auto">
          <a:xfrm>
            <a:off x="9048751" y="3059114"/>
            <a:ext cx="1000125" cy="104775"/>
          </a:xfrm>
          <a:prstGeom prst="rect">
            <a:avLst/>
          </a:prstGeom>
          <a:noFill/>
          <a:ln w="317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73" name="Rectangle 812"/>
          <p:cNvSpPr>
            <a:spLocks noChangeArrowheads="1"/>
          </p:cNvSpPr>
          <p:nvPr/>
        </p:nvSpPr>
        <p:spPr bwMode="auto">
          <a:xfrm>
            <a:off x="9318625" y="304958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1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74" name="Rectangle 813"/>
          <p:cNvSpPr>
            <a:spLocks noChangeArrowheads="1"/>
          </p:cNvSpPr>
          <p:nvPr/>
        </p:nvSpPr>
        <p:spPr bwMode="auto">
          <a:xfrm>
            <a:off x="9372601" y="3049589"/>
            <a:ext cx="2857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.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75" name="Rectangle 814"/>
          <p:cNvSpPr>
            <a:spLocks noChangeArrowheads="1"/>
          </p:cNvSpPr>
          <p:nvPr/>
        </p:nvSpPr>
        <p:spPr bwMode="auto">
          <a:xfrm>
            <a:off x="9401176" y="3049589"/>
            <a:ext cx="8572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0 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76" name="Rectangle 815"/>
          <p:cNvSpPr>
            <a:spLocks noChangeArrowheads="1"/>
          </p:cNvSpPr>
          <p:nvPr/>
        </p:nvSpPr>
        <p:spPr bwMode="auto">
          <a:xfrm>
            <a:off x="9482138" y="304958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–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77" name="Rectangle 816"/>
          <p:cNvSpPr>
            <a:spLocks noChangeArrowheads="1"/>
          </p:cNvSpPr>
          <p:nvPr/>
        </p:nvSpPr>
        <p:spPr bwMode="auto">
          <a:xfrm>
            <a:off x="9564688" y="304958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2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78" name="Rectangle 817"/>
          <p:cNvSpPr>
            <a:spLocks noChangeArrowheads="1"/>
          </p:cNvSpPr>
          <p:nvPr/>
        </p:nvSpPr>
        <p:spPr bwMode="auto">
          <a:xfrm>
            <a:off x="9618664" y="3049589"/>
            <a:ext cx="2857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.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79" name="Rectangle 818"/>
          <p:cNvSpPr>
            <a:spLocks noChangeArrowheads="1"/>
          </p:cNvSpPr>
          <p:nvPr/>
        </p:nvSpPr>
        <p:spPr bwMode="auto">
          <a:xfrm>
            <a:off x="9645650" y="3049589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0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80" name="Rectangle 819"/>
          <p:cNvSpPr>
            <a:spLocks noChangeArrowheads="1"/>
          </p:cNvSpPr>
          <p:nvPr/>
        </p:nvSpPr>
        <p:spPr bwMode="auto">
          <a:xfrm>
            <a:off x="9701213" y="3049589"/>
            <a:ext cx="8496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M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81" name="Rectangle 820"/>
          <p:cNvSpPr>
            <a:spLocks noChangeArrowheads="1"/>
          </p:cNvSpPr>
          <p:nvPr/>
        </p:nvSpPr>
        <p:spPr bwMode="auto">
          <a:xfrm>
            <a:off x="9056688" y="3205164"/>
            <a:ext cx="1001712" cy="104775"/>
          </a:xfrm>
          <a:prstGeom prst="rect">
            <a:avLst/>
          </a:prstGeom>
          <a:solidFill>
            <a:srgbClr val="99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82" name="Rectangle 821"/>
          <p:cNvSpPr>
            <a:spLocks noChangeArrowheads="1"/>
          </p:cNvSpPr>
          <p:nvPr/>
        </p:nvSpPr>
        <p:spPr bwMode="auto">
          <a:xfrm>
            <a:off x="9056688" y="3205164"/>
            <a:ext cx="1001712" cy="104775"/>
          </a:xfrm>
          <a:prstGeom prst="rect">
            <a:avLst/>
          </a:prstGeom>
          <a:noFill/>
          <a:ln w="317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83" name="Rectangle 822"/>
          <p:cNvSpPr>
            <a:spLocks noChangeArrowheads="1"/>
          </p:cNvSpPr>
          <p:nvPr/>
        </p:nvSpPr>
        <p:spPr bwMode="auto">
          <a:xfrm>
            <a:off x="9326563" y="3200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2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84" name="Rectangle 823"/>
          <p:cNvSpPr>
            <a:spLocks noChangeArrowheads="1"/>
          </p:cNvSpPr>
          <p:nvPr/>
        </p:nvSpPr>
        <p:spPr bwMode="auto">
          <a:xfrm>
            <a:off x="9382126" y="3200400"/>
            <a:ext cx="2857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.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85" name="Rectangle 824"/>
          <p:cNvSpPr>
            <a:spLocks noChangeArrowheads="1"/>
          </p:cNvSpPr>
          <p:nvPr/>
        </p:nvSpPr>
        <p:spPr bwMode="auto">
          <a:xfrm>
            <a:off x="9409114" y="3200400"/>
            <a:ext cx="8572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0 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86" name="Rectangle 825"/>
          <p:cNvSpPr>
            <a:spLocks noChangeArrowheads="1"/>
          </p:cNvSpPr>
          <p:nvPr/>
        </p:nvSpPr>
        <p:spPr bwMode="auto">
          <a:xfrm>
            <a:off x="9491663" y="3200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–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87" name="Rectangle 826"/>
          <p:cNvSpPr>
            <a:spLocks noChangeArrowheads="1"/>
          </p:cNvSpPr>
          <p:nvPr/>
        </p:nvSpPr>
        <p:spPr bwMode="auto">
          <a:xfrm>
            <a:off x="9572625" y="3200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3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88" name="Rectangle 827"/>
          <p:cNvSpPr>
            <a:spLocks noChangeArrowheads="1"/>
          </p:cNvSpPr>
          <p:nvPr/>
        </p:nvSpPr>
        <p:spPr bwMode="auto">
          <a:xfrm>
            <a:off x="9628189" y="3200400"/>
            <a:ext cx="2857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.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89" name="Rectangle 828"/>
          <p:cNvSpPr>
            <a:spLocks noChangeArrowheads="1"/>
          </p:cNvSpPr>
          <p:nvPr/>
        </p:nvSpPr>
        <p:spPr bwMode="auto">
          <a:xfrm>
            <a:off x="9655175" y="3200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0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90" name="Rectangle 829"/>
          <p:cNvSpPr>
            <a:spLocks noChangeArrowheads="1"/>
          </p:cNvSpPr>
          <p:nvPr/>
        </p:nvSpPr>
        <p:spPr bwMode="auto">
          <a:xfrm>
            <a:off x="9709150" y="3200400"/>
            <a:ext cx="84138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M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91" name="Rectangle 830"/>
          <p:cNvSpPr>
            <a:spLocks noChangeArrowheads="1"/>
          </p:cNvSpPr>
          <p:nvPr/>
        </p:nvSpPr>
        <p:spPr bwMode="auto">
          <a:xfrm>
            <a:off x="9056688" y="3336926"/>
            <a:ext cx="1001712" cy="104775"/>
          </a:xfrm>
          <a:prstGeom prst="rect">
            <a:avLst/>
          </a:prstGeom>
          <a:solidFill>
            <a:srgbClr val="3202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92" name="Rectangle 831"/>
          <p:cNvSpPr>
            <a:spLocks noChangeArrowheads="1"/>
          </p:cNvSpPr>
          <p:nvPr/>
        </p:nvSpPr>
        <p:spPr bwMode="auto">
          <a:xfrm>
            <a:off x="9056688" y="3336926"/>
            <a:ext cx="1001712" cy="104775"/>
          </a:xfrm>
          <a:prstGeom prst="rect">
            <a:avLst/>
          </a:prstGeom>
          <a:noFill/>
          <a:ln w="317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593" name="Rectangle 832"/>
          <p:cNvSpPr>
            <a:spLocks noChangeArrowheads="1"/>
          </p:cNvSpPr>
          <p:nvPr/>
        </p:nvSpPr>
        <p:spPr bwMode="auto">
          <a:xfrm>
            <a:off x="9326563" y="3327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3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94" name="Rectangle 833"/>
          <p:cNvSpPr>
            <a:spLocks noChangeArrowheads="1"/>
          </p:cNvSpPr>
          <p:nvPr/>
        </p:nvSpPr>
        <p:spPr bwMode="auto">
          <a:xfrm>
            <a:off x="9382126" y="3327400"/>
            <a:ext cx="2857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.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95" name="Rectangle 834"/>
          <p:cNvSpPr>
            <a:spLocks noChangeArrowheads="1"/>
          </p:cNvSpPr>
          <p:nvPr/>
        </p:nvSpPr>
        <p:spPr bwMode="auto">
          <a:xfrm>
            <a:off x="9409114" y="3327400"/>
            <a:ext cx="8572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0 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96" name="Rectangle 835"/>
          <p:cNvSpPr>
            <a:spLocks noChangeArrowheads="1"/>
          </p:cNvSpPr>
          <p:nvPr/>
        </p:nvSpPr>
        <p:spPr bwMode="auto">
          <a:xfrm>
            <a:off x="9491663" y="3327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–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97" name="Rectangle 836"/>
          <p:cNvSpPr>
            <a:spLocks noChangeArrowheads="1"/>
          </p:cNvSpPr>
          <p:nvPr/>
        </p:nvSpPr>
        <p:spPr bwMode="auto">
          <a:xfrm>
            <a:off x="9572625" y="3327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5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98" name="Rectangle 837"/>
          <p:cNvSpPr>
            <a:spLocks noChangeArrowheads="1"/>
          </p:cNvSpPr>
          <p:nvPr/>
        </p:nvSpPr>
        <p:spPr bwMode="auto">
          <a:xfrm>
            <a:off x="9628189" y="3327400"/>
            <a:ext cx="2857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.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599" name="Rectangle 838"/>
          <p:cNvSpPr>
            <a:spLocks noChangeArrowheads="1"/>
          </p:cNvSpPr>
          <p:nvPr/>
        </p:nvSpPr>
        <p:spPr bwMode="auto">
          <a:xfrm>
            <a:off x="9655175" y="3327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0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600" name="Rectangle 839"/>
          <p:cNvSpPr>
            <a:spLocks noChangeArrowheads="1"/>
          </p:cNvSpPr>
          <p:nvPr/>
        </p:nvSpPr>
        <p:spPr bwMode="auto">
          <a:xfrm>
            <a:off x="9709150" y="3327400"/>
            <a:ext cx="84138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>
                <a:solidFill>
                  <a:srgbClr val="FFFFFF"/>
                </a:solidFill>
              </a:rPr>
              <a:t>M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601" name="Rectangle 840"/>
          <p:cNvSpPr>
            <a:spLocks noChangeArrowheads="1"/>
          </p:cNvSpPr>
          <p:nvPr/>
        </p:nvSpPr>
        <p:spPr bwMode="auto">
          <a:xfrm>
            <a:off x="9056688" y="3463926"/>
            <a:ext cx="1001712" cy="104775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602" name="Rectangle 841"/>
          <p:cNvSpPr>
            <a:spLocks noChangeArrowheads="1"/>
          </p:cNvSpPr>
          <p:nvPr/>
        </p:nvSpPr>
        <p:spPr bwMode="auto">
          <a:xfrm>
            <a:off x="9056688" y="3463926"/>
            <a:ext cx="1001712" cy="104775"/>
          </a:xfrm>
          <a:prstGeom prst="rect">
            <a:avLst/>
          </a:prstGeom>
          <a:noFill/>
          <a:ln w="317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endParaRPr lang="en-US" altLang="en-US"/>
          </a:p>
        </p:txBody>
      </p:sp>
      <p:sp>
        <p:nvSpPr>
          <p:cNvPr id="21603" name="Rectangle 842"/>
          <p:cNvSpPr>
            <a:spLocks noChangeArrowheads="1"/>
          </p:cNvSpPr>
          <p:nvPr/>
        </p:nvSpPr>
        <p:spPr bwMode="auto">
          <a:xfrm>
            <a:off x="9409113" y="3454401"/>
            <a:ext cx="88166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&gt; 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604" name="Rectangle 843"/>
          <p:cNvSpPr>
            <a:spLocks noChangeArrowheads="1"/>
          </p:cNvSpPr>
          <p:nvPr/>
        </p:nvSpPr>
        <p:spPr bwMode="auto">
          <a:xfrm>
            <a:off x="9491663" y="3454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5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605" name="Rectangle 844"/>
          <p:cNvSpPr>
            <a:spLocks noChangeArrowheads="1"/>
          </p:cNvSpPr>
          <p:nvPr/>
        </p:nvSpPr>
        <p:spPr bwMode="auto">
          <a:xfrm>
            <a:off x="9545639" y="3454400"/>
            <a:ext cx="2857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.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606" name="Rectangle 845"/>
          <p:cNvSpPr>
            <a:spLocks noChangeArrowheads="1"/>
          </p:cNvSpPr>
          <p:nvPr/>
        </p:nvSpPr>
        <p:spPr bwMode="auto">
          <a:xfrm>
            <a:off x="9572625" y="3454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0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607" name="Rectangle 846"/>
          <p:cNvSpPr>
            <a:spLocks noChangeArrowheads="1"/>
          </p:cNvSpPr>
          <p:nvPr/>
        </p:nvSpPr>
        <p:spPr bwMode="auto">
          <a:xfrm>
            <a:off x="9628188" y="3454401"/>
            <a:ext cx="8496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800" b="0">
                <a:solidFill>
                  <a:srgbClr val="000000"/>
                </a:solidFill>
              </a:rPr>
              <a:t>M</a:t>
            </a:r>
            <a:endParaRPr lang="en-US" altLang="en-US" sz="800" b="0">
              <a:solidFill>
                <a:schemeClr val="tx1"/>
              </a:solidFill>
            </a:endParaRPr>
          </a:p>
        </p:txBody>
      </p:sp>
      <p:sp>
        <p:nvSpPr>
          <p:cNvPr id="21608" name="Rectangle 856"/>
          <p:cNvSpPr>
            <a:spLocks noChangeArrowheads="1"/>
          </p:cNvSpPr>
          <p:nvPr/>
        </p:nvSpPr>
        <p:spPr bwMode="auto">
          <a:xfrm>
            <a:off x="1828800" y="838200"/>
            <a:ext cx="3886200" cy="228600"/>
          </a:xfrm>
          <a:prstGeom prst="rect">
            <a:avLst/>
          </a:prstGeom>
          <a:solidFill>
            <a:srgbClr val="DDDDDD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lIns="45720" rIns="45720"/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US" altLang="en-US" b="0" dirty="0" smtClean="0">
                <a:solidFill>
                  <a:schemeClr val="tx1"/>
                </a:solidFill>
              </a:rPr>
              <a:t>Map </a:t>
            </a:r>
            <a:r>
              <a:rPr lang="en-US" altLang="en-US" b="0" dirty="0">
                <a:solidFill>
                  <a:schemeClr val="tx1"/>
                </a:solidFill>
              </a:rPr>
              <a:t>projects over a 3-year time frame.</a:t>
            </a:r>
          </a:p>
        </p:txBody>
      </p:sp>
      <p:sp>
        <p:nvSpPr>
          <p:cNvPr id="21609" name="Text Box 865"/>
          <p:cNvSpPr txBox="1">
            <a:spLocks noChangeArrowheads="1"/>
          </p:cNvSpPr>
          <p:nvPr/>
        </p:nvSpPr>
        <p:spPr bwMode="auto">
          <a:xfrm>
            <a:off x="2895600" y="1189038"/>
            <a:ext cx="16764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tx1"/>
                </a:solidFill>
              </a:rPr>
              <a:t>Year 1</a:t>
            </a:r>
          </a:p>
        </p:txBody>
      </p:sp>
      <p:sp>
        <p:nvSpPr>
          <p:cNvPr id="21610" name="Text Box 866"/>
          <p:cNvSpPr txBox="1">
            <a:spLocks noChangeArrowheads="1"/>
          </p:cNvSpPr>
          <p:nvPr/>
        </p:nvSpPr>
        <p:spPr bwMode="auto">
          <a:xfrm>
            <a:off x="4724400" y="1189038"/>
            <a:ext cx="19812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tx1"/>
                </a:solidFill>
              </a:rPr>
              <a:t>Year 2</a:t>
            </a:r>
          </a:p>
        </p:txBody>
      </p:sp>
      <p:sp>
        <p:nvSpPr>
          <p:cNvPr id="21611" name="Text Box 867"/>
          <p:cNvSpPr txBox="1">
            <a:spLocks noChangeArrowheads="1"/>
          </p:cNvSpPr>
          <p:nvPr/>
        </p:nvSpPr>
        <p:spPr bwMode="auto">
          <a:xfrm>
            <a:off x="6858000" y="1189038"/>
            <a:ext cx="19812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lnSpc>
                <a:spcPct val="70000"/>
              </a:lnSpc>
              <a:spcBef>
                <a:spcPct val="20000"/>
              </a:spcBef>
              <a:spcAft>
                <a:spcPct val="2000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chemeClr val="tx1"/>
                </a:solidFill>
              </a:rPr>
              <a:t>Year 3</a:t>
            </a:r>
          </a:p>
        </p:txBody>
      </p:sp>
      <p:sp>
        <p:nvSpPr>
          <p:cNvPr id="21612" name="Line 868"/>
          <p:cNvSpPr>
            <a:spLocks noChangeShapeType="1"/>
          </p:cNvSpPr>
          <p:nvPr/>
        </p:nvSpPr>
        <p:spPr bwMode="auto">
          <a:xfrm>
            <a:off x="3962400" y="12192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21613" name="Line 869"/>
          <p:cNvSpPr>
            <a:spLocks noChangeShapeType="1"/>
          </p:cNvSpPr>
          <p:nvPr/>
        </p:nvSpPr>
        <p:spPr bwMode="auto">
          <a:xfrm>
            <a:off x="2743200" y="1219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diamond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21614" name="Line 870"/>
          <p:cNvSpPr>
            <a:spLocks noChangeShapeType="1"/>
          </p:cNvSpPr>
          <p:nvPr/>
        </p:nvSpPr>
        <p:spPr bwMode="auto">
          <a:xfrm>
            <a:off x="5943600" y="12192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21615" name="Line 871"/>
          <p:cNvSpPr>
            <a:spLocks noChangeShapeType="1"/>
          </p:cNvSpPr>
          <p:nvPr/>
        </p:nvSpPr>
        <p:spPr bwMode="auto">
          <a:xfrm>
            <a:off x="4876800" y="12192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diamond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21616" name="Line 872"/>
          <p:cNvSpPr>
            <a:spLocks noChangeShapeType="1"/>
          </p:cNvSpPr>
          <p:nvPr/>
        </p:nvSpPr>
        <p:spPr bwMode="auto">
          <a:xfrm>
            <a:off x="8077200" y="1219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21617" name="Line 873"/>
          <p:cNvSpPr>
            <a:spLocks noChangeShapeType="1"/>
          </p:cNvSpPr>
          <p:nvPr/>
        </p:nvSpPr>
        <p:spPr bwMode="auto">
          <a:xfrm>
            <a:off x="6858000" y="1219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diamond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4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3BC29D55ABDF45A71A430B3A79A20E" ma:contentTypeVersion="10" ma:contentTypeDescription="Create a new document." ma:contentTypeScope="" ma:versionID="c80bc90ed793d299e1169649801efea0">
  <xsd:schema xmlns:xsd="http://www.w3.org/2001/XMLSchema" xmlns:xs="http://www.w3.org/2001/XMLSchema" xmlns:p="http://schemas.microsoft.com/office/2006/metadata/properties" xmlns:ns2="45659cba-6f1e-42a2-9198-6c9251affa85" xmlns:ns3="946cd862-344a-4bcf-9513-f02f6726689f" targetNamespace="http://schemas.microsoft.com/office/2006/metadata/properties" ma:root="true" ma:fieldsID="8effc125dd85776249ac77b477698596" ns2:_="" ns3:_="">
    <xsd:import namespace="45659cba-6f1e-42a2-9198-6c9251affa85"/>
    <xsd:import namespace="946cd862-344a-4bcf-9513-f02f6726689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659cba-6f1e-42a2-9198-6c9251affa8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6cd862-344a-4bcf-9513-f02f672668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4E8567-DFA9-428B-96D9-3FFC56DBB406}"/>
</file>

<file path=customXml/itemProps2.xml><?xml version="1.0" encoding="utf-8"?>
<ds:datastoreItem xmlns:ds="http://schemas.openxmlformats.org/officeDocument/2006/customXml" ds:itemID="{407A0BFD-8836-4CB2-AC13-A1D0576106C2}"/>
</file>

<file path=customXml/itemProps3.xml><?xml version="1.0" encoding="utf-8"?>
<ds:datastoreItem xmlns:ds="http://schemas.openxmlformats.org/officeDocument/2006/customXml" ds:itemID="{70EC8882-810E-4F0D-B38D-7E222D1282B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Widescreen</PresentationFormat>
  <Paragraphs>86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Gulim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 Leonard</dc:creator>
  <cp:lastModifiedBy>Gerald Leonard</cp:lastModifiedBy>
  <cp:revision>1</cp:revision>
  <dcterms:created xsi:type="dcterms:W3CDTF">2016-06-26T06:48:21Z</dcterms:created>
  <dcterms:modified xsi:type="dcterms:W3CDTF">2016-06-26T06:48:37Z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0x010100553BC29D55ABDF45A71A430B3A79A20E</vt:lpwstr>
  </property>
</Properties>
</file>